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4" r:id="rId2"/>
    <p:sldId id="315" r:id="rId3"/>
    <p:sldId id="290" r:id="rId4"/>
    <p:sldId id="256" r:id="rId5"/>
    <p:sldId id="257" r:id="rId6"/>
    <p:sldId id="258" r:id="rId7"/>
    <p:sldId id="308" r:id="rId8"/>
    <p:sldId id="284" r:id="rId9"/>
    <p:sldId id="272" r:id="rId10"/>
    <p:sldId id="302" r:id="rId11"/>
    <p:sldId id="27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A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83" autoAdjust="0"/>
    <p:restoredTop sz="94660"/>
  </p:normalViewPr>
  <p:slideViewPr>
    <p:cSldViewPr>
      <p:cViewPr>
        <p:scale>
          <a:sx n="86" d="100"/>
          <a:sy n="86" d="100"/>
        </p:scale>
        <p:origin x="-552" y="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iveinternet.ru/users/rassvetnaia/tags/%E0%ED%E8%EC%E0%F6%E8%E8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Relationship Id="rId4" Type="http://schemas.openxmlformats.org/officeDocument/2006/relationships/image" Target="http://www.cs.iusb.edu/~danav/teach/i310/apple-full.jpg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10.png"/><Relationship Id="rId7" Type="http://schemas.openxmlformats.org/officeDocument/2006/relationships/image" Target="../media/image13.jpeg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6" Type="http://schemas.openxmlformats.org/officeDocument/2006/relationships/image" Target="http://www.cs.iusb.edu/~danav/teach/i310/apple-full.jpg" TargetMode="External"/><Relationship Id="rId5" Type="http://schemas.openxmlformats.org/officeDocument/2006/relationships/image" Target="../media/image12.jpeg"/><Relationship Id="rId4" Type="http://schemas.openxmlformats.org/officeDocument/2006/relationships/image" Target="../media/image11.wmf"/><Relationship Id="rId9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96136" y="3933056"/>
            <a:ext cx="3056384" cy="864096"/>
          </a:xfrm>
        </p:spPr>
        <p:txBody>
          <a:bodyPr>
            <a:normAutofit/>
          </a:bodyPr>
          <a:lstStyle/>
          <a:p>
            <a:r>
              <a:rPr lang="be-BY" sz="1600" dirty="0" smtClean="0"/>
              <a:t>Подготовила </a:t>
            </a:r>
            <a:endParaRPr lang="ru-RU" sz="1600" dirty="0"/>
          </a:p>
          <a:p>
            <a:r>
              <a:rPr lang="be-BY" sz="1600" dirty="0"/>
              <a:t>Попок Елена Анатольевна</a:t>
            </a:r>
            <a:endParaRPr lang="ru-RU" sz="16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772816"/>
            <a:ext cx="8640960" cy="1470025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ru-RU" sz="3100" dirty="0" smtClean="0"/>
              <a:t>Урок математики в 1 классе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sz="2700" dirty="0" smtClean="0"/>
              <a:t>Тема: «Сложение и вычитание чисел в пределах 20 </a:t>
            </a:r>
            <a:br>
              <a:rPr lang="ru-RU" sz="2700" dirty="0" smtClean="0"/>
            </a:br>
            <a:r>
              <a:rPr lang="ru-RU" sz="2700" dirty="0" smtClean="0"/>
              <a:t>без перехода через разряд. Закрепление»</a:t>
            </a:r>
            <a:endParaRPr lang="ru-RU" sz="27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332656"/>
            <a:ext cx="7704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e-BY" dirty="0"/>
              <a:t>Отдел образования Петриковского райисполкома</a:t>
            </a:r>
            <a:endParaRPr lang="ru-RU" dirty="0"/>
          </a:p>
          <a:p>
            <a:pPr algn="ctr"/>
            <a:r>
              <a:rPr lang="be-BY" dirty="0"/>
              <a:t>г</a:t>
            </a:r>
            <a:r>
              <a:rPr lang="be-BY" dirty="0" smtClean="0"/>
              <a:t>осударственное </a:t>
            </a:r>
            <a:r>
              <a:rPr lang="be-BY" dirty="0"/>
              <a:t>учреждение образования</a:t>
            </a:r>
            <a:endParaRPr lang="ru-RU" dirty="0"/>
          </a:p>
          <a:p>
            <a:pPr algn="ctr"/>
            <a:r>
              <a:rPr lang="be-BY" dirty="0"/>
              <a:t>«Мышанская средняя школа»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15766" y="5733256"/>
            <a:ext cx="18165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e-BY" dirty="0"/>
              <a:t>Мышанка</a:t>
            </a:r>
            <a:r>
              <a:rPr lang="ru-RU" dirty="0"/>
              <a:t>,</a:t>
            </a:r>
            <a:r>
              <a:rPr lang="be-BY" dirty="0"/>
              <a:t> 201</a:t>
            </a:r>
            <a:r>
              <a:rPr lang="ru-RU" dirty="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2519539" y="1776712"/>
            <a:ext cx="3689798" cy="122413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731520"/>
            <a:ext cx="7148264" cy="34747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Оцени свою работу на уроке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55776" y="5403000"/>
            <a:ext cx="3672408" cy="12154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555776" y="4152976"/>
            <a:ext cx="3653561" cy="1250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510719" y="3000848"/>
            <a:ext cx="3672408" cy="11521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Picture 20" descr="Маша и медведь смайлики картинки гифки анимации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266021"/>
            <a:ext cx="4541873" cy="2543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0_60f1d_80589b5d_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853" y="3717032"/>
            <a:ext cx="2244725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196752"/>
            <a:ext cx="4752528" cy="5421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0480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640960" cy="11430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Использованные материалы: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971600" y="1268760"/>
            <a:ext cx="6400800" cy="34747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b="1" dirty="0" smtClean="0"/>
          </a:p>
          <a:p>
            <a:pPr marL="45720" indent="0">
              <a:buNone/>
            </a:pPr>
            <a:r>
              <a:rPr lang="ru-RU" dirty="0" smtClean="0"/>
              <a:t>Смайлики и сюжетные картинки: </a:t>
            </a:r>
            <a:r>
              <a:rPr lang="en-US" dirty="0" smtClean="0">
                <a:hlinkClick r:id="rId2"/>
              </a:rPr>
              <a:t>http://www.liveinternet.ru/users/rassvetnaia/tags/%E0%ED%E8%EC%E0%F6%E8%E8/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692696"/>
            <a:ext cx="4572000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4000" dirty="0"/>
              <a:t>Лень. </a:t>
            </a:r>
            <a:r>
              <a:rPr lang="ru-RU" sz="4000" b="1" dirty="0" smtClean="0"/>
              <a:t>Внимательность.</a:t>
            </a:r>
            <a:r>
              <a:rPr lang="ru-RU" sz="4000" dirty="0" smtClean="0"/>
              <a:t> </a:t>
            </a:r>
            <a:r>
              <a:rPr lang="ru-RU" sz="4000" dirty="0"/>
              <a:t>Скука. </a:t>
            </a:r>
            <a:r>
              <a:rPr lang="ru-RU" sz="4000" b="1" dirty="0"/>
              <a:t>Находчивость.</a:t>
            </a:r>
            <a:r>
              <a:rPr lang="ru-RU" sz="4000" dirty="0"/>
              <a:t> </a:t>
            </a:r>
            <a:r>
              <a:rPr lang="ru-RU" sz="4000" b="1" dirty="0"/>
              <a:t>Трудолюбие.</a:t>
            </a:r>
            <a:r>
              <a:rPr lang="ru-RU" sz="4000" dirty="0"/>
              <a:t> Усталость. </a:t>
            </a:r>
            <a:r>
              <a:rPr lang="ru-RU" sz="4000" b="1" dirty="0"/>
              <a:t>Дружба</a:t>
            </a:r>
            <a:r>
              <a:rPr lang="ru-RU" sz="4000" b="1" dirty="0" smtClean="0"/>
              <a:t>. Воспитанность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95736" y="764704"/>
            <a:ext cx="4572000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4000" dirty="0"/>
              <a:t>Лень. </a:t>
            </a:r>
            <a:r>
              <a:rPr lang="ru-RU" sz="4000" b="1" dirty="0">
                <a:solidFill>
                  <a:srgbClr val="00B050"/>
                </a:solidFill>
              </a:rPr>
              <a:t>Внимательность.</a:t>
            </a:r>
            <a:r>
              <a:rPr lang="ru-RU" sz="4000" dirty="0"/>
              <a:t> Скука. </a:t>
            </a:r>
            <a:r>
              <a:rPr lang="ru-RU" sz="4000" b="1" dirty="0">
                <a:solidFill>
                  <a:srgbClr val="00B050"/>
                </a:solidFill>
              </a:rPr>
              <a:t>Находчивость.</a:t>
            </a:r>
            <a:r>
              <a:rPr lang="ru-RU" sz="4000" dirty="0">
                <a:solidFill>
                  <a:srgbClr val="00B050"/>
                </a:solidFill>
              </a:rPr>
              <a:t> </a:t>
            </a:r>
            <a:r>
              <a:rPr lang="ru-RU" sz="4000" b="1" dirty="0">
                <a:solidFill>
                  <a:srgbClr val="00B050"/>
                </a:solidFill>
              </a:rPr>
              <a:t>Трудолюбие.</a:t>
            </a:r>
            <a:r>
              <a:rPr lang="ru-RU" sz="4000" dirty="0"/>
              <a:t> Усталость. </a:t>
            </a:r>
            <a:r>
              <a:rPr lang="ru-RU" sz="4000" b="1" dirty="0">
                <a:solidFill>
                  <a:srgbClr val="00B050"/>
                </a:solidFill>
              </a:rPr>
              <a:t>Дружба. </a:t>
            </a:r>
            <a:r>
              <a:rPr lang="ru-RU" sz="4000" b="1" dirty="0" smtClean="0">
                <a:solidFill>
                  <a:srgbClr val="00B050"/>
                </a:solidFill>
              </a:rPr>
              <a:t>Воспитанность.</a:t>
            </a:r>
            <a:endParaRPr lang="ru-RU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713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53510" y="690986"/>
            <a:ext cx="107112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99.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04154" y="690986"/>
            <a:ext cx="106471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24,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40597" y="720960"/>
            <a:ext cx="106471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10,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26940" y="698033"/>
            <a:ext cx="71365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7,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70160" y="722327"/>
            <a:ext cx="122180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14,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09874" y="722327"/>
            <a:ext cx="106471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20,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15914" y="703370"/>
            <a:ext cx="5357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4830" y="1916832"/>
            <a:ext cx="71365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4,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199765" y="1878209"/>
            <a:ext cx="122180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17,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319061" y="1921422"/>
            <a:ext cx="106471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14,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92280" y="1893713"/>
            <a:ext cx="106471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12,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76102" y="1910302"/>
            <a:ext cx="106471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19,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358259" y="1878209"/>
            <a:ext cx="71365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0,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296980" y="1878209"/>
            <a:ext cx="71365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6,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667408" y="1965284"/>
            <a:ext cx="71365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9,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9" name="Picture 16" descr="Маша и медведь смайлики картинки гифки анимации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717032"/>
            <a:ext cx="2253196" cy="3140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7331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3.07888E-6 L -0.50295 0.3055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156" y="152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3 0.00624 L 0.14271 0.29586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19" y="14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84617E-6 L -0.43229 0.29378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615" y="146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72195E-6 L -0.03454 0.2729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6" y="13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08744E-6 L -0.34166 0.29378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083" y="146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84617E-6 L 0.41736 0.29378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68" y="146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07888E-6 L 0.18663 0.29516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23" y="147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319 0.00717 L 0.4908 0.29054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91" y="14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замо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08520" y="0"/>
            <a:ext cx="9252520" cy="6912768"/>
          </a:xfrm>
          <a:prstGeom prst="rect">
            <a:avLst/>
          </a:prstGeom>
        </p:spPr>
      </p:pic>
      <p:pic>
        <p:nvPicPr>
          <p:cNvPr id="4" name="Рисунок 3" descr="путь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546576"/>
            <a:ext cx="1238250" cy="1066800"/>
          </a:xfrm>
          <a:prstGeom prst="rect">
            <a:avLst/>
          </a:prstGeom>
        </p:spPr>
      </p:pic>
      <p:pic>
        <p:nvPicPr>
          <p:cNvPr id="5" name="Picture 32" descr="crayon1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86000" y="4824325"/>
            <a:ext cx="123825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4" descr="Маша и медведь смайлики картинки гифки анимации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274" y="4059962"/>
            <a:ext cx="1225475" cy="2020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0885" y="1579104"/>
            <a:ext cx="2376264" cy="5278896"/>
          </a:xfrm>
          <a:prstGeom prst="rect">
            <a:avLst/>
          </a:prstGeom>
          <a:solidFill>
            <a:srgbClr val="FAFA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375288" y="-49696"/>
            <a:ext cx="3312368" cy="1628800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2132856"/>
            <a:ext cx="576064" cy="7200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187624" y="3068960"/>
            <a:ext cx="576064" cy="7200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187624" y="3933056"/>
            <a:ext cx="576064" cy="7200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187624" y="4797152"/>
            <a:ext cx="576064" cy="7200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267744" y="2132856"/>
            <a:ext cx="576064" cy="7200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267744" y="3068960"/>
            <a:ext cx="576064" cy="7200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267744" y="3933056"/>
            <a:ext cx="576064" cy="7200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267744" y="4797152"/>
            <a:ext cx="576064" cy="7200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1635428" y="444232"/>
            <a:ext cx="792088" cy="792088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227404" y="5878902"/>
            <a:ext cx="576064" cy="7200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1504634" y="444232"/>
            <a:ext cx="9957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10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207794" y="213285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267744" y="198884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187624" y="2924944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267744" y="2924944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187624" y="378904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267744" y="378904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187624" y="465313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267744" y="465313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230506" y="5878902"/>
            <a:ext cx="576064" cy="7200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1227964" y="5805264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7" name="Picture 2" descr="http://li-web.ru/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73385" y="1387844"/>
            <a:ext cx="5435362" cy="53451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4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8790" y="1052736"/>
            <a:ext cx="36487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12  + 8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=20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0062" y="2463279"/>
            <a:ext cx="32896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19 - 9=10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58912" y="3668341"/>
            <a:ext cx="32319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 +11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=20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03758" y="5157192"/>
            <a:ext cx="32319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15</a:t>
            </a: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+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=20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81861" y="3775584"/>
            <a:ext cx="34980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17 -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=</a:t>
            </a: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11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38523" y="2492896"/>
            <a:ext cx="37064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18</a:t>
            </a:r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-  6 =</a:t>
            </a: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12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42084" y="5258817"/>
            <a:ext cx="328968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19- </a:t>
            </a:r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=12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410715" y="982489"/>
            <a:ext cx="344036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+10 =17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4" name="Picture 12" descr="Маша и медведь смайлики картинки гифки анимации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8563" y="4347592"/>
            <a:ext cx="1691501" cy="2510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http://www.cs.iusb.edu/~danav/teach/i310/apple-full.jpg"/>
          <p:cNvPicPr>
            <a:picLocks noChangeAspect="1" noChangeArrowheads="1"/>
          </p:cNvPicPr>
          <p:nvPr/>
        </p:nvPicPr>
        <p:blipFill>
          <a:blip r:embed="rId3" r:link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37" t="6897" r="6358" b="3448"/>
          <a:stretch>
            <a:fillRect/>
          </a:stretch>
        </p:blipFill>
        <p:spPr bwMode="auto">
          <a:xfrm>
            <a:off x="2986810" y="953982"/>
            <a:ext cx="1077551" cy="112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2" descr="http://www.cs.iusb.edu/~danav/teach/i310/apple-full.jpg"/>
          <p:cNvPicPr>
            <a:picLocks noChangeAspect="1" noChangeArrowheads="1"/>
          </p:cNvPicPr>
          <p:nvPr/>
        </p:nvPicPr>
        <p:blipFill>
          <a:blip r:embed="rId3" r:link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37" t="6897" r="6358" b="3448"/>
          <a:stretch>
            <a:fillRect/>
          </a:stretch>
        </p:blipFill>
        <p:spPr bwMode="auto">
          <a:xfrm>
            <a:off x="2789967" y="2272498"/>
            <a:ext cx="1083638" cy="1127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2" descr="http://www.cs.iusb.edu/~danav/teach/i310/apple-full.jpg"/>
          <p:cNvPicPr>
            <a:picLocks noChangeAspect="1" noChangeArrowheads="1"/>
          </p:cNvPicPr>
          <p:nvPr/>
        </p:nvPicPr>
        <p:blipFill>
          <a:blip r:embed="rId3" r:link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37" t="6897" r="6358" b="3448"/>
          <a:stretch>
            <a:fillRect/>
          </a:stretch>
        </p:blipFill>
        <p:spPr bwMode="auto">
          <a:xfrm>
            <a:off x="2769255" y="3501366"/>
            <a:ext cx="1104350" cy="1148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2" descr="http://www.cs.iusb.edu/~danav/teach/i310/apple-full.jpg"/>
          <p:cNvPicPr>
            <a:picLocks noChangeAspect="1" noChangeArrowheads="1"/>
          </p:cNvPicPr>
          <p:nvPr/>
        </p:nvPicPr>
        <p:blipFill>
          <a:blip r:embed="rId3" r:link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37" t="6897" r="6358" b="3448"/>
          <a:stretch>
            <a:fillRect/>
          </a:stretch>
        </p:blipFill>
        <p:spPr bwMode="auto">
          <a:xfrm>
            <a:off x="2893720" y="5076914"/>
            <a:ext cx="1123826" cy="1168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2" descr="http://www.cs.iusb.edu/~danav/teach/i310/apple-full.jpg"/>
          <p:cNvPicPr>
            <a:picLocks noChangeAspect="1" noChangeArrowheads="1"/>
          </p:cNvPicPr>
          <p:nvPr/>
        </p:nvPicPr>
        <p:blipFill>
          <a:blip r:embed="rId3" r:link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00B050">
                <a:tint val="45000"/>
                <a:satMod val="400000"/>
              </a:srgbClr>
            </a:duotone>
          </a:blip>
          <a:srcRect l="6937" t="6897" r="6358" b="3448"/>
          <a:stretch>
            <a:fillRect/>
          </a:stretch>
        </p:blipFill>
        <p:spPr bwMode="auto">
          <a:xfrm>
            <a:off x="8122561" y="2262447"/>
            <a:ext cx="1075660" cy="1118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2" descr="http://www.cs.iusb.edu/~danav/teach/i310/apple-full.jpg"/>
          <p:cNvPicPr>
            <a:picLocks noChangeAspect="1" noChangeArrowheads="1"/>
          </p:cNvPicPr>
          <p:nvPr/>
        </p:nvPicPr>
        <p:blipFill>
          <a:blip r:embed="rId3" r:link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00B050">
                <a:tint val="45000"/>
                <a:satMod val="400000"/>
              </a:srgbClr>
            </a:duotone>
          </a:blip>
          <a:srcRect l="6937" t="6897" r="6358" b="3448"/>
          <a:stretch>
            <a:fillRect/>
          </a:stretch>
        </p:blipFill>
        <p:spPr bwMode="auto">
          <a:xfrm>
            <a:off x="7892859" y="707807"/>
            <a:ext cx="1152128" cy="119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2" descr="http://www.cs.iusb.edu/~danav/teach/i310/apple-full.jpg"/>
          <p:cNvPicPr>
            <a:picLocks noChangeAspect="1" noChangeArrowheads="1"/>
          </p:cNvPicPr>
          <p:nvPr/>
        </p:nvPicPr>
        <p:blipFill>
          <a:blip r:embed="rId3" r:link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00B050">
                <a:tint val="45000"/>
                <a:satMod val="400000"/>
              </a:srgbClr>
            </a:duotone>
          </a:blip>
          <a:srcRect l="6937" t="6897" r="6358" b="3448"/>
          <a:stretch>
            <a:fillRect/>
          </a:stretch>
        </p:blipFill>
        <p:spPr bwMode="auto">
          <a:xfrm>
            <a:off x="7874972" y="3565871"/>
            <a:ext cx="1085056" cy="1128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2" descr="http://www.cs.iusb.edu/~danav/teach/i310/apple-full.jpg"/>
          <p:cNvPicPr>
            <a:picLocks noChangeAspect="1" noChangeArrowheads="1"/>
          </p:cNvPicPr>
          <p:nvPr/>
        </p:nvPicPr>
        <p:blipFill>
          <a:blip r:embed="rId3" r:link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00B050">
                <a:tint val="45000"/>
                <a:satMod val="400000"/>
              </a:srgbClr>
            </a:duotone>
          </a:blip>
          <a:srcRect l="6937" t="6897" r="6358" b="3448"/>
          <a:stretch>
            <a:fillRect/>
          </a:stretch>
        </p:blipFill>
        <p:spPr bwMode="auto">
          <a:xfrm>
            <a:off x="7736278" y="4950475"/>
            <a:ext cx="1085543" cy="1128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decel="100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NA00635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-181622"/>
            <a:ext cx="7956376" cy="6964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http://li-web.ru/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251520" y="5085184"/>
            <a:ext cx="1872208" cy="1503527"/>
          </a:xfrm>
          <a:prstGeom prst="rect">
            <a:avLst/>
          </a:prstGeom>
          <a:noFill/>
        </p:spPr>
      </p:pic>
      <p:pic>
        <p:nvPicPr>
          <p:cNvPr id="11" name="Picture 10" descr="J00791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42956" y="632643"/>
            <a:ext cx="689025" cy="67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0" descr="J00791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05700" y="1557344"/>
            <a:ext cx="689025" cy="67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0" descr="J00791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37214" y="632643"/>
            <a:ext cx="689025" cy="67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0" descr="J00791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69753" y="2368366"/>
            <a:ext cx="689025" cy="67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0" descr="J00791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37109" y="2375792"/>
            <a:ext cx="689025" cy="67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0" descr="J00791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80424" y="1491550"/>
            <a:ext cx="689025" cy="67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0" descr="J00791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75687" y="2375792"/>
            <a:ext cx="689025" cy="67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0" descr="J00791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7118" y="1518938"/>
            <a:ext cx="689025" cy="67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0" descr="J00791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64082" y="2537926"/>
            <a:ext cx="689025" cy="67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0" descr="J00791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69229" y="563572"/>
            <a:ext cx="689025" cy="675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" descr="http://www.cs.iusb.edu/~danav/teach/i310/apple-full.jpg"/>
          <p:cNvPicPr>
            <a:picLocks noChangeAspect="1" noChangeArrowheads="1"/>
          </p:cNvPicPr>
          <p:nvPr/>
        </p:nvPicPr>
        <p:blipFill>
          <a:blip r:embed="rId5" r:link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37" t="6897" r="6358" b="3448"/>
          <a:stretch>
            <a:fillRect/>
          </a:stretch>
        </p:blipFill>
        <p:spPr bwMode="auto">
          <a:xfrm>
            <a:off x="4142768" y="3504079"/>
            <a:ext cx="741451" cy="771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" descr="http://www.cs.iusb.edu/~danav/teach/i310/apple-full.jpg"/>
          <p:cNvPicPr>
            <a:picLocks noChangeAspect="1" noChangeArrowheads="1"/>
          </p:cNvPicPr>
          <p:nvPr/>
        </p:nvPicPr>
        <p:blipFill>
          <a:blip r:embed="rId7" r:link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37" t="6897" r="6358" b="3448"/>
          <a:stretch>
            <a:fillRect/>
          </a:stretch>
        </p:blipFill>
        <p:spPr bwMode="auto">
          <a:xfrm>
            <a:off x="2879067" y="3492848"/>
            <a:ext cx="763047" cy="793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" descr="http://www.cs.iusb.edu/~danav/teach/i310/apple-full.jpg"/>
          <p:cNvPicPr>
            <a:picLocks noChangeAspect="1" noChangeArrowheads="1"/>
          </p:cNvPicPr>
          <p:nvPr/>
        </p:nvPicPr>
        <p:blipFill>
          <a:blip r:embed="rId8" r:link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37" t="6897" r="6358" b="3448"/>
          <a:stretch>
            <a:fillRect/>
          </a:stretch>
        </p:blipFill>
        <p:spPr bwMode="auto">
          <a:xfrm>
            <a:off x="6690855" y="3469550"/>
            <a:ext cx="775653" cy="806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" descr="http://www.cs.iusb.edu/~danav/teach/i310/apple-full.jpg"/>
          <p:cNvPicPr>
            <a:picLocks noChangeAspect="1" noChangeArrowheads="1"/>
          </p:cNvPicPr>
          <p:nvPr/>
        </p:nvPicPr>
        <p:blipFill>
          <a:blip r:embed="rId9" r:link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37" t="6897" r="6358" b="3448"/>
          <a:stretch>
            <a:fillRect/>
          </a:stretch>
        </p:blipFill>
        <p:spPr bwMode="auto">
          <a:xfrm>
            <a:off x="5364088" y="3476755"/>
            <a:ext cx="726280" cy="755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72470" y="162082"/>
            <a:ext cx="3244799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/>
              <a:t>Составь </a:t>
            </a:r>
            <a:r>
              <a:rPr lang="ru-RU" sz="3200" b="1" dirty="0" smtClean="0"/>
              <a:t>задачи</a:t>
            </a:r>
          </a:p>
          <a:p>
            <a:r>
              <a:rPr lang="ru-RU" sz="3200" b="1" dirty="0" smtClean="0"/>
              <a:t> </a:t>
            </a:r>
            <a:r>
              <a:rPr lang="ru-RU" sz="3200" b="1" dirty="0"/>
              <a:t>и реши </a:t>
            </a:r>
            <a:r>
              <a:rPr lang="ru-RU" sz="3200" b="1" dirty="0" smtClean="0"/>
              <a:t>их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24738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35684" y="-42421"/>
            <a:ext cx="6779840" cy="1470025"/>
          </a:xfrm>
        </p:spPr>
        <p:txBody>
          <a:bodyPr>
            <a:normAutofit/>
          </a:bodyPr>
          <a:lstStyle/>
          <a:p>
            <a:pPr marL="182880" indent="0">
              <a:buNone/>
            </a:pPr>
            <a:r>
              <a:rPr lang="ru-RU" sz="36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Проверь  себя</a:t>
            </a:r>
            <a:endParaRPr lang="ru-RU" sz="36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4" descr="7pxRWo6cC9Y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588"/>
          <a:stretch/>
        </p:blipFill>
        <p:spPr bwMode="auto">
          <a:xfrm>
            <a:off x="5788998" y="2447601"/>
            <a:ext cx="3367410" cy="4410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Прямоугольник 35"/>
          <p:cNvSpPr/>
          <p:nvPr/>
        </p:nvSpPr>
        <p:spPr>
          <a:xfrm>
            <a:off x="1043607" y="796600"/>
            <a:ext cx="405271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4 + 10=14(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ябл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.)</a:t>
            </a:r>
            <a:endParaRPr lang="ru-RU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1043608" y="1678160"/>
            <a:ext cx="405271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10 + 4=14(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ябл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.)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1105322" y="2515543"/>
            <a:ext cx="392928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14 - 4=10(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ябл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.)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1105322" y="3501008"/>
            <a:ext cx="409919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14 -10 = 4(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ябл</a:t>
            </a: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186174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3"/>
          </p:nvPr>
        </p:nvSpPr>
        <p:spPr>
          <a:xfrm>
            <a:off x="467544" y="620688"/>
            <a:ext cx="8229600" cy="204482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600" dirty="0" smtClean="0"/>
              <a:t>Продолжите предложение</a:t>
            </a:r>
          </a:p>
          <a:p>
            <a:r>
              <a:rPr lang="ru-RU" sz="3600" dirty="0" smtClean="0"/>
              <a:t>Было интересно…</a:t>
            </a:r>
          </a:p>
          <a:p>
            <a:r>
              <a:rPr lang="ru-RU" sz="3600" dirty="0" smtClean="0"/>
              <a:t>Было трудно….</a:t>
            </a:r>
          </a:p>
          <a:p>
            <a:r>
              <a:rPr lang="ru-RU" sz="3600" dirty="0" smtClean="0"/>
              <a:t>Я мог бы похвалить себя за …..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118458" y="3758971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906501"/>
            <a:ext cx="3672409" cy="3951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1125</TotalTime>
  <Words>189</Words>
  <Application>Microsoft Office PowerPoint</Application>
  <PresentationFormat>Экран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Урок математики в 1 классе  Тема: «Сложение и вычитание чисел в пределах 20  без перехода через разряд. Закрепление»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Проверь  себя</vt:lpstr>
      <vt:lpstr>Презентация PowerPoint</vt:lpstr>
      <vt:lpstr>Презентация PowerPoint</vt:lpstr>
      <vt:lpstr>Использованные материалы: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Анна Спирина</dc:creator>
  <cp:lastModifiedBy>KaMo.by Admin</cp:lastModifiedBy>
  <cp:revision>87</cp:revision>
  <dcterms:created xsi:type="dcterms:W3CDTF">2016-09-05T17:45:49Z</dcterms:created>
  <dcterms:modified xsi:type="dcterms:W3CDTF">2018-01-31T17:05:16Z</dcterms:modified>
</cp:coreProperties>
</file>