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315" r:id="rId3"/>
    <p:sldId id="290" r:id="rId4"/>
    <p:sldId id="256" r:id="rId5"/>
    <p:sldId id="257" r:id="rId6"/>
    <p:sldId id="258" r:id="rId7"/>
    <p:sldId id="308" r:id="rId8"/>
    <p:sldId id="284" r:id="rId9"/>
    <p:sldId id="272" r:id="rId10"/>
    <p:sldId id="30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3" autoAdjust="0"/>
    <p:restoredTop sz="94660"/>
  </p:normalViewPr>
  <p:slideViewPr>
    <p:cSldViewPr>
      <p:cViewPr>
        <p:scale>
          <a:sx n="86" d="100"/>
          <a:sy n="86" d="100"/>
        </p:scale>
        <p:origin x="-55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internet.ru/users/rassvetnaia/tags/%E0%ED%E8%EC%E0%F6%E8%E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s.iusb.edu/~danav/teach/i310/apple-full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cs.iusb.edu/~danav/teach/i310/apple-full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wmf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3933056"/>
            <a:ext cx="3056384" cy="864096"/>
          </a:xfrm>
        </p:spPr>
        <p:txBody>
          <a:bodyPr>
            <a:normAutofit/>
          </a:bodyPr>
          <a:lstStyle/>
          <a:p>
            <a:r>
              <a:rPr lang="be-BY" sz="1600" dirty="0" smtClean="0"/>
              <a:t>Подготовила </a:t>
            </a:r>
            <a:endParaRPr lang="ru-RU" sz="1600" dirty="0"/>
          </a:p>
          <a:p>
            <a:r>
              <a:rPr lang="be-BY" sz="1600" dirty="0"/>
              <a:t>Попок Елена Анатольевна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100" dirty="0" smtClean="0"/>
              <a:t>Урок математики в 1 классе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Тема: «Сложение и вычитание чисел в пределах 20 </a:t>
            </a:r>
            <a:br>
              <a:rPr lang="ru-RU" sz="2700" dirty="0" smtClean="0"/>
            </a:br>
            <a:r>
              <a:rPr lang="ru-RU" sz="2700" dirty="0" smtClean="0"/>
              <a:t>без перехода через разряд. Закрепление»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dirty="0"/>
              <a:t>Отдел образования Петриковского райисполкома</a:t>
            </a:r>
            <a:endParaRPr lang="ru-RU" dirty="0"/>
          </a:p>
          <a:p>
            <a:pPr algn="ctr"/>
            <a:r>
              <a:rPr lang="be-BY" dirty="0"/>
              <a:t>г</a:t>
            </a:r>
            <a:r>
              <a:rPr lang="be-BY" dirty="0" smtClean="0"/>
              <a:t>осударственное </a:t>
            </a:r>
            <a:r>
              <a:rPr lang="be-BY" dirty="0"/>
              <a:t>учреждение образования</a:t>
            </a:r>
            <a:endParaRPr lang="ru-RU" dirty="0"/>
          </a:p>
          <a:p>
            <a:pPr algn="ctr"/>
            <a:r>
              <a:rPr lang="be-BY" dirty="0"/>
              <a:t>«Мышанская средняя школа»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15766" y="5733256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dirty="0"/>
              <a:t>Мышанка</a:t>
            </a:r>
            <a:r>
              <a:rPr lang="ru-RU" dirty="0"/>
              <a:t>,</a:t>
            </a:r>
            <a:r>
              <a:rPr lang="be-BY" dirty="0"/>
              <a:t> 201</a:t>
            </a:r>
            <a:r>
              <a:rPr lang="ru-RU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9539" y="1776712"/>
            <a:ext cx="3689798" cy="12241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14826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Оцени свою работу на уроке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5403000"/>
            <a:ext cx="3672408" cy="1215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152976"/>
            <a:ext cx="3653561" cy="1250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0719" y="3000848"/>
            <a:ext cx="3672408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0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66021"/>
            <a:ext cx="4541873" cy="254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0_60f1d_80589b5d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3" y="3717032"/>
            <a:ext cx="22447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752528" cy="542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4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Использованные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1268760"/>
            <a:ext cx="6400800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45720" indent="0">
              <a:buNone/>
            </a:pPr>
            <a:r>
              <a:rPr lang="ru-RU" dirty="0" smtClean="0"/>
              <a:t>Смайлики и сюжетные картинки: </a:t>
            </a:r>
            <a:r>
              <a:rPr lang="en-US" dirty="0" smtClean="0">
                <a:hlinkClick r:id="rId2"/>
              </a:rPr>
              <a:t>http://www.liveinternet.ru/users/rassvetnaia/tags/%E0%ED%E8%EC%E0%F6%E8%E8/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92696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Лень. </a:t>
            </a:r>
            <a:r>
              <a:rPr lang="ru-RU" sz="4000" b="1" dirty="0" smtClean="0"/>
              <a:t>Внимательность.</a:t>
            </a:r>
            <a:r>
              <a:rPr lang="ru-RU" sz="4000" dirty="0" smtClean="0"/>
              <a:t> </a:t>
            </a:r>
            <a:r>
              <a:rPr lang="ru-RU" sz="4000" dirty="0"/>
              <a:t>Скука. </a:t>
            </a:r>
            <a:r>
              <a:rPr lang="ru-RU" sz="4000" b="1" dirty="0"/>
              <a:t>Находчивость.</a:t>
            </a:r>
            <a:r>
              <a:rPr lang="ru-RU" sz="4000" dirty="0"/>
              <a:t> </a:t>
            </a:r>
            <a:r>
              <a:rPr lang="ru-RU" sz="4000" b="1" dirty="0"/>
              <a:t>Трудолюбие.</a:t>
            </a:r>
            <a:r>
              <a:rPr lang="ru-RU" sz="4000" dirty="0"/>
              <a:t> Усталость. </a:t>
            </a:r>
            <a:r>
              <a:rPr lang="ru-RU" sz="4000" b="1" dirty="0"/>
              <a:t>Дружба</a:t>
            </a:r>
            <a:r>
              <a:rPr lang="ru-RU" sz="4000" b="1" dirty="0" smtClean="0"/>
              <a:t>. Воспитанность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76470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Лень. </a:t>
            </a:r>
            <a:r>
              <a:rPr lang="ru-RU" sz="4000" b="1" dirty="0">
                <a:solidFill>
                  <a:srgbClr val="00B050"/>
                </a:solidFill>
              </a:rPr>
              <a:t>Внимательность.</a:t>
            </a:r>
            <a:r>
              <a:rPr lang="ru-RU" sz="4000" dirty="0"/>
              <a:t> Скука. </a:t>
            </a:r>
            <a:r>
              <a:rPr lang="ru-RU" sz="4000" b="1" dirty="0">
                <a:solidFill>
                  <a:srgbClr val="00B050"/>
                </a:solidFill>
              </a:rPr>
              <a:t>Находчивость.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b="1" dirty="0">
                <a:solidFill>
                  <a:srgbClr val="00B050"/>
                </a:solidFill>
              </a:rPr>
              <a:t>Трудолюбие.</a:t>
            </a:r>
            <a:r>
              <a:rPr lang="ru-RU" sz="4000" dirty="0"/>
              <a:t> Усталость. </a:t>
            </a:r>
            <a:r>
              <a:rPr lang="ru-RU" sz="4000" b="1" dirty="0">
                <a:solidFill>
                  <a:srgbClr val="00B050"/>
                </a:solidFill>
              </a:rPr>
              <a:t>Дружба. </a:t>
            </a:r>
            <a:r>
              <a:rPr lang="ru-RU" sz="4000" b="1" dirty="0" smtClean="0">
                <a:solidFill>
                  <a:srgbClr val="00B050"/>
                </a:solidFill>
              </a:rPr>
              <a:t>Воспитанность.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3510" y="69098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99.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4154" y="690986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0597" y="720960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6940" y="698033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7,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0160" y="722327"/>
            <a:ext cx="12218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9874" y="722327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5914" y="703370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4830" y="1916832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9765" y="1878209"/>
            <a:ext cx="12218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17,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19061" y="1921422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1893713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6102" y="1910302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8259" y="1878209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96980" y="1878209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67408" y="1965284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Picture 16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17032"/>
            <a:ext cx="225319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07888E-6 L -0.50295 0.305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15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624 L 0.14271 0.295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14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4617E-6 L -0.43229 0.2937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2195E-6 L -0.03454 0.272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8744E-6 L -0.34166 0.2937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4617E-6 L 0.41736 0.2937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07888E-6 L 0.18663 0.2951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4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00717 L 0.4908 0.2905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14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м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0"/>
            <a:ext cx="9252520" cy="6912768"/>
          </a:xfrm>
          <a:prstGeom prst="rect">
            <a:avLst/>
          </a:prstGeom>
        </p:spPr>
      </p:pic>
      <p:pic>
        <p:nvPicPr>
          <p:cNvPr id="4" name="Рисунок 3" descr="пу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46576"/>
            <a:ext cx="1238250" cy="1066800"/>
          </a:xfrm>
          <a:prstGeom prst="rect">
            <a:avLst/>
          </a:prstGeom>
        </p:spPr>
      </p:pic>
      <p:pic>
        <p:nvPicPr>
          <p:cNvPr id="5" name="Picture 32" descr="crayon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6000" y="4824325"/>
            <a:ext cx="1238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74" y="4059962"/>
            <a:ext cx="1225475" cy="202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885" y="1579104"/>
            <a:ext cx="2376264" cy="5278896"/>
          </a:xfrm>
          <a:prstGeom prst="rect">
            <a:avLst/>
          </a:prstGeom>
          <a:solidFill>
            <a:srgbClr val="FAF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75288" y="-49696"/>
            <a:ext cx="3312368" cy="16288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1328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068960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9330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79715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1328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068960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39330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479715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635428" y="444232"/>
            <a:ext cx="792088" cy="7920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27404" y="587890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04634" y="444232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07794" y="21328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19888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87624" y="29249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67744" y="29249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87624" y="37890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67744" y="37890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87624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67744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30506" y="587890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27964" y="58052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" name="Picture 2" descr="http://li-web.ru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385" y="1387844"/>
            <a:ext cx="5435362" cy="5345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790" y="1052736"/>
            <a:ext cx="3648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 + 8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062" y="2463279"/>
            <a:ext cx="3289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19 - 9=10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912" y="3668341"/>
            <a:ext cx="3231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+11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3758" y="5157192"/>
            <a:ext cx="3231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1861" y="3775584"/>
            <a:ext cx="349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17 -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8523" y="2492896"/>
            <a:ext cx="3706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 6 =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2084" y="5258817"/>
            <a:ext cx="32896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19-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=12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10715" y="982489"/>
            <a:ext cx="3440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+10 =17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" name="Picture 12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63" y="4347592"/>
            <a:ext cx="1691501" cy="251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986810" y="953982"/>
            <a:ext cx="1077551" cy="11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789967" y="2272498"/>
            <a:ext cx="1083638" cy="112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769255" y="3501366"/>
            <a:ext cx="1104350" cy="114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893720" y="5076914"/>
            <a:ext cx="1123826" cy="116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8122561" y="2262447"/>
            <a:ext cx="1075660" cy="111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892859" y="707807"/>
            <a:ext cx="1152128" cy="119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874972" y="3565871"/>
            <a:ext cx="1085056" cy="112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736278" y="4950475"/>
            <a:ext cx="1085543" cy="112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NA0063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181622"/>
            <a:ext cx="7956376" cy="69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li-web.ru/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5085184"/>
            <a:ext cx="1872208" cy="1503527"/>
          </a:xfrm>
          <a:prstGeom prst="rect">
            <a:avLst/>
          </a:prstGeom>
          <a:noFill/>
        </p:spPr>
      </p:pic>
      <p:pic>
        <p:nvPicPr>
          <p:cNvPr id="11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956" y="632643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5700" y="1557344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7214" y="632643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9753" y="2368366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109" y="237579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0424" y="1491550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5687" y="237579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7118" y="1518938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4082" y="2537926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9229" y="56357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5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4142768" y="3504079"/>
            <a:ext cx="741451" cy="77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7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879067" y="3492848"/>
            <a:ext cx="763047" cy="79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8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6690855" y="3469550"/>
            <a:ext cx="775653" cy="80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9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5364088" y="3476755"/>
            <a:ext cx="726280" cy="75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2470" y="162082"/>
            <a:ext cx="32447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Составь </a:t>
            </a:r>
            <a:r>
              <a:rPr lang="ru-RU" sz="3200" b="1" dirty="0" smtClean="0"/>
              <a:t>задачи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и реши </a:t>
            </a:r>
            <a:r>
              <a:rPr lang="ru-RU" sz="3200" b="1" dirty="0" smtClean="0"/>
              <a:t>их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473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684" y="-42421"/>
            <a:ext cx="6779840" cy="147002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  себя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4" descr="7pxRWo6cC9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88"/>
          <a:stretch/>
        </p:blipFill>
        <p:spPr bwMode="auto">
          <a:xfrm>
            <a:off x="5788998" y="2447601"/>
            <a:ext cx="3367410" cy="441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1043607" y="796600"/>
            <a:ext cx="4052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+ 10=14(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43608" y="1678160"/>
            <a:ext cx="4052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+ 4=14(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105322" y="2515543"/>
            <a:ext cx="3929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14 - 4=10(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105322" y="3501008"/>
            <a:ext cx="40991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14 -10 = 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8617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29600" cy="20448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Продолжите предложение</a:t>
            </a:r>
          </a:p>
          <a:p>
            <a:r>
              <a:rPr lang="ru-RU" sz="3600" dirty="0" smtClean="0"/>
              <a:t>Было интересно…</a:t>
            </a:r>
          </a:p>
          <a:p>
            <a:r>
              <a:rPr lang="ru-RU" sz="3600" dirty="0" smtClean="0"/>
              <a:t>Было трудно….</a:t>
            </a:r>
          </a:p>
          <a:p>
            <a:r>
              <a:rPr lang="ru-RU" sz="3600" dirty="0" smtClean="0"/>
              <a:t>Я мог бы похвалить себя за …..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8458" y="37589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06501"/>
            <a:ext cx="3672409" cy="395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189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Урок математики в 1 классе  Тема: «Сложение и вычитание чисел в пределах 20  без перехода через разряд. Закрепление»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 себя</vt:lpstr>
      <vt:lpstr>Презентация PowerPoint</vt:lpstr>
      <vt:lpstr>Презентация PowerPoint</vt:lpstr>
      <vt:lpstr>Использованные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Спирина</dc:creator>
  <cp:lastModifiedBy>KaMo.by Admin</cp:lastModifiedBy>
  <cp:revision>87</cp:revision>
  <dcterms:created xsi:type="dcterms:W3CDTF">2016-09-05T17:45:49Z</dcterms:created>
  <dcterms:modified xsi:type="dcterms:W3CDTF">2018-01-31T17:05:16Z</dcterms:modified>
</cp:coreProperties>
</file>